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96" r:id="rId3"/>
    <p:sldId id="294" r:id="rId4"/>
    <p:sldId id="276" r:id="rId5"/>
    <p:sldId id="277" r:id="rId6"/>
    <p:sldId id="298" r:id="rId7"/>
    <p:sldId id="315" r:id="rId8"/>
    <p:sldId id="303" r:id="rId9"/>
    <p:sldId id="307" r:id="rId10"/>
    <p:sldId id="311" r:id="rId11"/>
    <p:sldId id="306" r:id="rId12"/>
    <p:sldId id="308" r:id="rId13"/>
    <p:sldId id="316" r:id="rId14"/>
    <p:sldId id="310" r:id="rId15"/>
    <p:sldId id="300" r:id="rId16"/>
    <p:sldId id="313" r:id="rId17"/>
    <p:sldId id="317" r:id="rId18"/>
    <p:sldId id="318" r:id="rId19"/>
    <p:sldId id="314" r:id="rId2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517" autoAdjust="0"/>
    <p:restoredTop sz="94660"/>
  </p:normalViewPr>
  <p:slideViewPr>
    <p:cSldViewPr snapToGrid="0">
      <p:cViewPr varScale="1">
        <p:scale>
          <a:sx n="126" d="100"/>
          <a:sy n="126" d="100"/>
        </p:scale>
        <p:origin x="216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0D194E-62EB-065E-B75C-9C63A8C784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84AB83F-EA8A-9366-475E-617C1897C3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ABE072A-2804-84E3-F741-5F18A38A55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BE708-5574-4945-899C-EAB0FCC3DE09}" type="datetimeFigureOut">
              <a:rPr lang="ko-KR" altLang="en-US" smtClean="0"/>
              <a:t>2024. 4. 14.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7F482C8-3456-0D32-C62B-3B0B83496A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E275F47-32D5-8B3C-DCE6-AE04BD867A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00D73-5495-480A-9A45-5DB1DBB4BC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29466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9183EF-28E0-D36C-C0BA-3A0EEE757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7003FB4-4BDD-95E4-87E4-BAAD12B455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33CBC13-7A20-7E48-AEA1-04CB929CBC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BE708-5574-4945-899C-EAB0FCC3DE09}" type="datetimeFigureOut">
              <a:rPr lang="ko-KR" altLang="en-US" smtClean="0"/>
              <a:t>2024. 4. 14.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C05571A-95A9-03C1-5D36-908A612F65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C27578E-3280-5A03-DDF3-428F2CD34E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00D73-5495-480A-9A45-5DB1DBB4BC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60899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DBC97E6-003D-ACB6-31AB-8268783F4DA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0DF0673-C601-63B9-CA8B-7B9C635EC6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55DB685-5748-3E35-A101-1491FDC092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BE708-5574-4945-899C-EAB0FCC3DE09}" type="datetimeFigureOut">
              <a:rPr lang="ko-KR" altLang="en-US" smtClean="0"/>
              <a:t>2024. 4. 14.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DCA351A-27ED-A364-B930-13D40383DE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74BC15-78F7-622C-8F76-38E7513048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00D73-5495-480A-9A45-5DB1DBB4BC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77305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56177B-A462-644E-36C7-03445359EE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8C3FB3A-5403-8255-5E8D-CEC41023B6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E5473DA-BB24-1C68-3E57-E280AFD306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BE708-5574-4945-899C-EAB0FCC3DE09}" type="datetimeFigureOut">
              <a:rPr lang="ko-KR" altLang="en-US" smtClean="0"/>
              <a:t>2024. 4. 14.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F5F5236-8864-0166-70C5-64F3DB55C7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F056494-D35E-AEE1-E1C7-1975D8AD61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00D73-5495-480A-9A45-5DB1DBB4BC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49807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04C270-A656-60B5-0674-A3B8A38B61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B12592B-6AD2-A0A3-90C6-EA89754B3E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B65A22A-5034-9517-68D4-ADC1E768C1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BE708-5574-4945-899C-EAB0FCC3DE09}" type="datetimeFigureOut">
              <a:rPr lang="ko-KR" altLang="en-US" smtClean="0"/>
              <a:t>2024. 4. 14.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D451EE8-8D3C-82B2-525D-41BDF3EDF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E12CA53-69D9-9BA1-F0A5-FE46A43F1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00D73-5495-480A-9A45-5DB1DBB4BC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08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8AD205-1098-9A33-215A-D9516771CF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11EE22-89E8-564A-AEAB-4E95521FADD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B1C7AE9-0523-3411-2571-439F5E9AC4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16EA79D-C1FE-A720-7092-EFA2E96661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BE708-5574-4945-899C-EAB0FCC3DE09}" type="datetimeFigureOut">
              <a:rPr lang="ko-KR" altLang="en-US" smtClean="0"/>
              <a:t>2024. 4. 14.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2A01140-54F5-9F12-82BA-1DA2AE49A8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AC6DD7A-BF04-E15D-0C51-2E2BCB26DE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00D73-5495-480A-9A45-5DB1DBB4BC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8632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2707A4-C64F-511C-5582-3004390B55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F0F5BFD-B0B5-8CDD-1130-849CA5A4C8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04D07D6-2CBD-D069-DE06-51FEDDE2C6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81E8397-3CE5-832C-5C86-94C9766C41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BE0EE73-33A3-CFD8-16DE-5A00F318A92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275CB09-5BFA-F095-E571-F09AC9F810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BE708-5574-4945-899C-EAB0FCC3DE09}" type="datetimeFigureOut">
              <a:rPr lang="ko-KR" altLang="en-US" smtClean="0"/>
              <a:t>2024. 4. 14.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4C235D9-EC18-886B-70A2-0F612280B6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52ED0D3-5958-3FCE-6763-651D09C4B4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00D73-5495-480A-9A45-5DB1DBB4BC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46293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3D3BD4-F2FC-10BB-29EF-6D3D1C6C4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5D32361-17A1-FA69-7078-E166E8124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BE708-5574-4945-899C-EAB0FCC3DE09}" type="datetimeFigureOut">
              <a:rPr lang="ko-KR" altLang="en-US" smtClean="0"/>
              <a:t>2024. 4. 14.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DE77B10-15BA-151B-FD58-0DD4530F83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F009297-37AF-554A-707D-3361CA321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00D73-5495-480A-9A45-5DB1DBB4BC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46979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F465DF2-619F-DB3C-C26C-A789C741C0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BE708-5574-4945-899C-EAB0FCC3DE09}" type="datetimeFigureOut">
              <a:rPr lang="ko-KR" altLang="en-US" smtClean="0"/>
              <a:t>2024. 4. 14.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80DC549-F57A-C760-73EA-A8D1C80B0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A42BE1B-BB7F-04B1-1352-617AA4D3E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00D73-5495-480A-9A45-5DB1DBB4BC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79822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B7C9E2-78DC-A626-51E0-1B33AF7E5D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6C9B9C-C36E-334D-61C6-CC67BFC35F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9B1BCD9-2051-12A0-543D-A75EBEEB5A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B089245-04CE-14EA-E554-9536FA2A60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BE708-5574-4945-899C-EAB0FCC3DE09}" type="datetimeFigureOut">
              <a:rPr lang="ko-KR" altLang="en-US" smtClean="0"/>
              <a:t>2024. 4. 14.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AEF37CF-E401-1E35-A243-4AE699BA34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AAF9C5C-8E05-3A0A-9030-444FD3424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00D73-5495-480A-9A45-5DB1DBB4BC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19560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F5EB6D-A476-F428-9B95-DF54946B65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AA8E2F7-094D-E00B-17A4-438FC273CDB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5C0717D-E48C-E633-ABDB-D286FC7956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B969599-AF90-1FA8-64CC-F35E99752D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BE708-5574-4945-899C-EAB0FCC3DE09}" type="datetimeFigureOut">
              <a:rPr lang="ko-KR" altLang="en-US" smtClean="0"/>
              <a:t>2024. 4. 14.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0C1430A-748F-77D6-5B36-AAAC35F8CD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7021831-EAA0-BF9D-DC5A-6499E4B3E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00D73-5495-480A-9A45-5DB1DBB4BC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99634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58F608C-7F06-11D1-CEC8-BC7AC2377E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3114AA4-12B2-7692-B59B-25D21B3A84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8A92A8A-B878-A452-D043-3DB839B75D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7BE708-5574-4945-899C-EAB0FCC3DE09}" type="datetimeFigureOut">
              <a:rPr lang="ko-KR" altLang="en-US" smtClean="0"/>
              <a:t>2024. 4. 14.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B49CC25-998B-4C29-661C-249B75C4EC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9ECE0FC-C601-958B-9F2B-7E3A23C3BA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B00D73-5495-480A-9A45-5DB1DBB4BC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20730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mailto:junghw333@gmail.com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5BC9D5-2AC3-7DF0-5604-C439F5FBCD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11354" y="2195206"/>
            <a:ext cx="8956646" cy="934074"/>
          </a:xfrm>
        </p:spPr>
        <p:txBody>
          <a:bodyPr>
            <a:noAutofit/>
          </a:bodyPr>
          <a:lstStyle/>
          <a:p>
            <a:r>
              <a:rPr lang="en-US" altLang="ko-KR" sz="3200" b="1" dirty="0"/>
              <a:t>Multimodal Model</a:t>
            </a:r>
            <a:r>
              <a:rPr lang="ko-KR" altLang="en-US" sz="3200" b="1" dirty="0"/>
              <a:t> </a:t>
            </a:r>
            <a:r>
              <a:rPr lang="en-US" altLang="ko-KR" sz="3200" b="1" dirty="0"/>
              <a:t>Intro</a:t>
            </a:r>
            <a:endParaRPr lang="ko-KR" altLang="en-US" sz="3200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8DC5AEE-3217-58FF-F36B-0202490B06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728720"/>
            <a:ext cx="9144000" cy="2237032"/>
          </a:xfrm>
        </p:spPr>
        <p:txBody>
          <a:bodyPr>
            <a:normAutofit/>
          </a:bodyPr>
          <a:lstStyle/>
          <a:p>
            <a:pPr marL="72000">
              <a:lnSpc>
                <a:spcPct val="150000"/>
              </a:lnSpc>
            </a:pPr>
            <a:r>
              <a:rPr lang="ko-KR" altLang="en-US" sz="1600" dirty="0"/>
              <a:t>발제자 </a:t>
            </a:r>
            <a:r>
              <a:rPr lang="en-US" altLang="ko-KR" sz="1600" dirty="0"/>
              <a:t>: </a:t>
            </a:r>
            <a:r>
              <a:rPr lang="ko-KR" altLang="en-US" sz="1600" dirty="0"/>
              <a:t>정현우 </a:t>
            </a:r>
            <a:r>
              <a:rPr lang="en-US" altLang="ko-KR" sz="1600" dirty="0"/>
              <a:t>(</a:t>
            </a:r>
            <a:r>
              <a:rPr lang="en-US" altLang="ko-KR" sz="1600" dirty="0">
                <a:hlinkClick r:id="rId2"/>
              </a:rPr>
              <a:t>junghw3333@gmail.com</a:t>
            </a:r>
            <a:r>
              <a:rPr lang="en-US" altLang="ko-KR" sz="1600" dirty="0"/>
              <a:t>)</a:t>
            </a:r>
          </a:p>
          <a:p>
            <a:pPr marL="72000">
              <a:lnSpc>
                <a:spcPct val="150000"/>
              </a:lnSpc>
            </a:pPr>
            <a:r>
              <a:rPr lang="ko-KR" altLang="en-US" sz="1600" dirty="0"/>
              <a:t>랩 </a:t>
            </a:r>
            <a:r>
              <a:rPr lang="en-US" altLang="ko-KR" sz="1600" dirty="0"/>
              <a:t>: HUMANE Lab</a:t>
            </a:r>
          </a:p>
          <a:p>
            <a:pPr marL="72000">
              <a:lnSpc>
                <a:spcPct val="150000"/>
              </a:lnSpc>
            </a:pPr>
            <a:r>
              <a:rPr lang="en-US" altLang="ko-KR" sz="1600" dirty="0"/>
              <a:t>2024-04-13 </a:t>
            </a:r>
          </a:p>
          <a:p>
            <a:endParaRPr lang="ko-KR" altLang="en-US" sz="1600" dirty="0"/>
          </a:p>
        </p:txBody>
      </p:sp>
      <p:pic>
        <p:nvPicPr>
          <p:cNvPr id="1032" name="Picture 8" descr="크리에이티브 커먼즈 라이선스(CCL) | NONRIA">
            <a:extLst>
              <a:ext uri="{FF2B5EF4-FFF2-40B4-BE49-F238E27FC236}">
                <a16:creationId xmlns:a16="http://schemas.microsoft.com/office/drawing/2014/main" id="{38046865-F255-0A0D-4607-862596701B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1912" y="6065276"/>
            <a:ext cx="1689588" cy="59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5777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66207A-61A8-F1B3-F2A8-C9BBDA95E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Multimodal Data</a:t>
            </a:r>
            <a:endParaRPr lang="ko-KR" altLang="en-US" dirty="0"/>
          </a:p>
        </p:txBody>
      </p:sp>
      <p:sp>
        <p:nvSpPr>
          <p:cNvPr id="3" name="내용 개체 틀 3">
            <a:extLst>
              <a:ext uri="{FF2B5EF4-FFF2-40B4-BE49-F238E27FC236}">
                <a16:creationId xmlns:a16="http://schemas.microsoft.com/office/drawing/2014/main" id="{03F4D7FA-BFC3-A012-F520-66A54FE43407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1272520" cy="143503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" altLang="ko-KR" sz="2000" dirty="0">
                <a:ea typeface="나눔스퀘어" panose="020B0600000101010101"/>
              </a:rPr>
              <a:t>Visual Genome </a:t>
            </a:r>
          </a:p>
          <a:p>
            <a:r>
              <a:rPr lang="ko-KR" altLang="en-US" sz="2000" dirty="0">
                <a:ea typeface="나눔스퀘어" panose="020B0600000101010101"/>
              </a:rPr>
              <a:t>이미지와 구조화된 텍스트 주석으로 구성된 데이터셋 </a:t>
            </a:r>
            <a:endParaRPr lang="en-US" altLang="ko-KR" sz="2000" dirty="0">
              <a:ea typeface="나눔스퀘어" panose="020B0600000101010101"/>
            </a:endParaRPr>
          </a:p>
          <a:p>
            <a:r>
              <a:rPr lang="en-US" altLang="ko-KR" sz="2000" dirty="0">
                <a:ea typeface="나눔스퀘어" panose="020B0600000101010101"/>
              </a:rPr>
              <a:t>100,000</a:t>
            </a:r>
            <a:r>
              <a:rPr lang="ko-KR" altLang="en-US" sz="2000" dirty="0">
                <a:ea typeface="나눔스퀘어" panose="020B0600000101010101"/>
              </a:rPr>
              <a:t>개 이상의 이미지와 각 이미지당 평균 </a:t>
            </a:r>
            <a:r>
              <a:rPr lang="en-US" altLang="ko-KR" sz="2000" dirty="0">
                <a:ea typeface="나눔스퀘어" panose="020B0600000101010101"/>
              </a:rPr>
              <a:t>17</a:t>
            </a:r>
            <a:r>
              <a:rPr lang="ko-KR" altLang="en-US" sz="2000" dirty="0">
                <a:ea typeface="나눔스퀘어" panose="020B0600000101010101"/>
              </a:rPr>
              <a:t>개의 객체</a:t>
            </a:r>
            <a:r>
              <a:rPr lang="en-US" altLang="ko-KR" sz="2000" dirty="0">
                <a:ea typeface="나눔스퀘어" panose="020B0600000101010101"/>
              </a:rPr>
              <a:t>, 16</a:t>
            </a:r>
            <a:r>
              <a:rPr lang="ko-KR" altLang="en-US" sz="2000" dirty="0">
                <a:ea typeface="나눔스퀘어" panose="020B0600000101010101"/>
              </a:rPr>
              <a:t>개의 속성</a:t>
            </a:r>
            <a:r>
              <a:rPr lang="en-US" altLang="ko-KR" sz="2000" dirty="0">
                <a:ea typeface="나눔스퀘어" panose="020B0600000101010101"/>
              </a:rPr>
              <a:t>, 21</a:t>
            </a:r>
            <a:r>
              <a:rPr lang="ko-KR" altLang="en-US" sz="2000" dirty="0">
                <a:ea typeface="나눔스퀘어" panose="020B0600000101010101"/>
              </a:rPr>
              <a:t>개의 관계로 주석 처리 </a:t>
            </a:r>
            <a:endParaRPr lang="en-US" altLang="ko-KR" sz="2000" dirty="0">
              <a:ea typeface="나눔스퀘어" panose="020B0600000101010101"/>
            </a:endParaRPr>
          </a:p>
          <a:p>
            <a:r>
              <a:rPr lang="ko-KR" altLang="en-US" sz="2000" dirty="0">
                <a:ea typeface="나눔스퀘어" panose="020B0600000101010101"/>
              </a:rPr>
              <a:t>시각적 질의응답 등의 태스크에 사용 가능</a:t>
            </a:r>
          </a:p>
        </p:txBody>
      </p:sp>
      <p:pic>
        <p:nvPicPr>
          <p:cNvPr id="17410" name="Picture 2" descr="Visual Genome Dataset | Papers With Code">
            <a:extLst>
              <a:ext uri="{FF2B5EF4-FFF2-40B4-BE49-F238E27FC236}">
                <a16:creationId xmlns:a16="http://schemas.microsoft.com/office/drawing/2014/main" id="{D57CA175-9BC6-9AFA-B616-FCB5FFCD99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9240" y="3291928"/>
            <a:ext cx="8910632" cy="3464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65509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66207A-61A8-F1B3-F2A8-C9BBDA95E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Multimodal Data</a:t>
            </a:r>
            <a:endParaRPr lang="ko-KR" altLang="en-US" dirty="0"/>
          </a:p>
        </p:txBody>
      </p:sp>
      <p:sp>
        <p:nvSpPr>
          <p:cNvPr id="3" name="내용 개체 틀 3">
            <a:extLst>
              <a:ext uri="{FF2B5EF4-FFF2-40B4-BE49-F238E27FC236}">
                <a16:creationId xmlns:a16="http://schemas.microsoft.com/office/drawing/2014/main" id="{03F4D7FA-BFC3-A012-F520-66A54FE43407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1272520" cy="143503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" altLang="ko-KR" sz="2000" dirty="0">
                <a:ea typeface="나눔스퀘어" panose="020B0600000101010101"/>
              </a:rPr>
              <a:t>VQA (Visual Question Answering) Dataset </a:t>
            </a:r>
          </a:p>
          <a:p>
            <a:r>
              <a:rPr lang="ko-KR" altLang="en-US" sz="2000" dirty="0">
                <a:ea typeface="나눔스퀘어" panose="020B0600000101010101"/>
              </a:rPr>
              <a:t>이미지</a:t>
            </a:r>
            <a:r>
              <a:rPr lang="en-US" altLang="ko-KR" sz="2000" dirty="0">
                <a:ea typeface="나눔스퀘어" panose="020B0600000101010101"/>
              </a:rPr>
              <a:t>, </a:t>
            </a:r>
            <a:r>
              <a:rPr lang="ko-KR" altLang="en-US" sz="2000" dirty="0">
                <a:ea typeface="나눔스퀘어" panose="020B0600000101010101"/>
              </a:rPr>
              <a:t>질문</a:t>
            </a:r>
            <a:r>
              <a:rPr lang="en-US" altLang="ko-KR" sz="2000" dirty="0">
                <a:ea typeface="나눔스퀘어" panose="020B0600000101010101"/>
              </a:rPr>
              <a:t>, </a:t>
            </a:r>
            <a:r>
              <a:rPr lang="ko-KR" altLang="en-US" sz="2000" dirty="0">
                <a:ea typeface="나눔스퀘어" panose="020B0600000101010101"/>
              </a:rPr>
              <a:t>답변으로 구성된 데이터셋 </a:t>
            </a:r>
            <a:endParaRPr lang="en-US" altLang="ko-KR" sz="2000" dirty="0">
              <a:ea typeface="나눔스퀘어" panose="020B0600000101010101"/>
            </a:endParaRPr>
          </a:p>
          <a:p>
            <a:r>
              <a:rPr lang="en-US" altLang="ko-KR" sz="2000" dirty="0">
                <a:ea typeface="나눔스퀘어" panose="020B0600000101010101"/>
              </a:rPr>
              <a:t>265,000</a:t>
            </a:r>
            <a:r>
              <a:rPr lang="ko-KR" altLang="en-US" sz="2000" dirty="0">
                <a:ea typeface="나눔스퀘어" panose="020B0600000101010101"/>
              </a:rPr>
              <a:t>개 이상의 이미지와 각 이미지당 평균 </a:t>
            </a:r>
            <a:r>
              <a:rPr lang="en-US" altLang="ko-KR" sz="2000" dirty="0">
                <a:ea typeface="나눔스퀘어" panose="020B0600000101010101"/>
              </a:rPr>
              <a:t>5.4</a:t>
            </a:r>
            <a:r>
              <a:rPr lang="ko-KR" altLang="en-US" sz="2000" dirty="0">
                <a:ea typeface="나눔스퀘어" panose="020B0600000101010101"/>
              </a:rPr>
              <a:t>개의 질문</a:t>
            </a:r>
            <a:r>
              <a:rPr lang="en-US" altLang="ko-KR" sz="2000" dirty="0">
                <a:ea typeface="나눔스퀘어" panose="020B0600000101010101"/>
              </a:rPr>
              <a:t>-</a:t>
            </a:r>
            <a:r>
              <a:rPr lang="ko-KR" altLang="en-US" sz="2000" dirty="0">
                <a:ea typeface="나눔스퀘어" panose="020B0600000101010101"/>
              </a:rPr>
              <a:t>답변 쌍으로 구성 </a:t>
            </a:r>
            <a:endParaRPr lang="en-US" altLang="ko-KR" sz="2000" dirty="0">
              <a:ea typeface="나눔스퀘어" panose="020B0600000101010101"/>
            </a:endParaRPr>
          </a:p>
          <a:p>
            <a:r>
              <a:rPr lang="ko-KR" altLang="en-US" sz="2000" dirty="0">
                <a:ea typeface="나눔스퀘어" panose="020B0600000101010101"/>
              </a:rPr>
              <a:t>시각적 질의응답 태스크에 특화된 데이터셋</a:t>
            </a:r>
          </a:p>
        </p:txBody>
      </p:sp>
      <p:pic>
        <p:nvPicPr>
          <p:cNvPr id="11266" name="Picture 2" descr="VQA: Visual Question Answering">
            <a:extLst>
              <a:ext uri="{FF2B5EF4-FFF2-40B4-BE49-F238E27FC236}">
                <a16:creationId xmlns:a16="http://schemas.microsoft.com/office/drawing/2014/main" id="{7E4A5585-283A-55DE-9A02-CD6A943E5A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5160" y="3275770"/>
            <a:ext cx="5821680" cy="3273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90522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66207A-61A8-F1B3-F2A8-C9BBDA95E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Multimodal Data</a:t>
            </a:r>
            <a:endParaRPr lang="ko-KR" altLang="en-US" dirty="0"/>
          </a:p>
        </p:txBody>
      </p:sp>
      <p:sp>
        <p:nvSpPr>
          <p:cNvPr id="3" name="내용 개체 틀 3">
            <a:extLst>
              <a:ext uri="{FF2B5EF4-FFF2-40B4-BE49-F238E27FC236}">
                <a16:creationId xmlns:a16="http://schemas.microsoft.com/office/drawing/2014/main" id="{03F4D7FA-BFC3-A012-F520-66A54FE43407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1272520" cy="143503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" altLang="ko-KR" sz="2000" dirty="0" err="1">
                <a:ea typeface="나눔스퀘어" panose="020B0600000101010101"/>
              </a:rPr>
              <a:t>ActivityNet</a:t>
            </a:r>
            <a:r>
              <a:rPr lang="en" altLang="ko-KR" sz="2000" dirty="0">
                <a:ea typeface="나눔스퀘어" panose="020B0600000101010101"/>
              </a:rPr>
              <a:t> Captions </a:t>
            </a:r>
          </a:p>
          <a:p>
            <a:r>
              <a:rPr lang="ko-KR" altLang="en-US" sz="2000" dirty="0">
                <a:ea typeface="나눔스퀘어" panose="020B0600000101010101"/>
              </a:rPr>
              <a:t>비디오와 캡션으로 구성된 데이터셋 </a:t>
            </a:r>
            <a:endParaRPr lang="en-US" altLang="ko-KR" sz="2000" dirty="0">
              <a:ea typeface="나눔스퀘어" panose="020B0600000101010101"/>
            </a:endParaRPr>
          </a:p>
          <a:p>
            <a:r>
              <a:rPr lang="en-US" altLang="ko-KR" sz="2000" dirty="0">
                <a:ea typeface="나눔스퀘어" panose="020B0600000101010101"/>
              </a:rPr>
              <a:t>20,000</a:t>
            </a:r>
            <a:r>
              <a:rPr lang="ko-KR" altLang="en-US" sz="2000" dirty="0">
                <a:ea typeface="나눔스퀘어" panose="020B0600000101010101"/>
              </a:rPr>
              <a:t>개 이상의 비디오와 </a:t>
            </a:r>
            <a:r>
              <a:rPr lang="en-US" altLang="ko-KR" sz="2000" dirty="0">
                <a:ea typeface="나눔스퀘어" panose="020B0600000101010101"/>
              </a:rPr>
              <a:t>100,000</a:t>
            </a:r>
            <a:r>
              <a:rPr lang="ko-KR" altLang="en-US" sz="2000" dirty="0">
                <a:ea typeface="나눔스퀘어" panose="020B0600000101010101"/>
              </a:rPr>
              <a:t>개 이상의 영어 캡션으로 구성 </a:t>
            </a:r>
            <a:endParaRPr lang="en-US" altLang="ko-KR" sz="2000" dirty="0">
              <a:ea typeface="나눔스퀘어" panose="020B0600000101010101"/>
            </a:endParaRPr>
          </a:p>
          <a:p>
            <a:r>
              <a:rPr lang="ko-KR" altLang="en-US" sz="2000" dirty="0">
                <a:ea typeface="나눔스퀘어" panose="020B0600000101010101"/>
              </a:rPr>
              <a:t>비디오 캡션 생성</a:t>
            </a:r>
            <a:r>
              <a:rPr lang="en-US" altLang="ko-KR" sz="2000" dirty="0">
                <a:ea typeface="나눔스퀘어" panose="020B0600000101010101"/>
              </a:rPr>
              <a:t>, </a:t>
            </a:r>
            <a:r>
              <a:rPr lang="ko-KR" altLang="en-US" sz="2000" dirty="0">
                <a:ea typeface="나눔스퀘어" panose="020B0600000101010101"/>
              </a:rPr>
              <a:t>비디오 요약 등의 태스크에 사용</a:t>
            </a:r>
          </a:p>
        </p:txBody>
      </p:sp>
      <p:pic>
        <p:nvPicPr>
          <p:cNvPr id="13314" name="Picture 2" descr="ActivityNet Captions Dataset | Papers With Code">
            <a:extLst>
              <a:ext uri="{FF2B5EF4-FFF2-40B4-BE49-F238E27FC236}">
                <a16:creationId xmlns:a16="http://schemas.microsoft.com/office/drawing/2014/main" id="{D838B434-2041-AC26-3D99-1BA7547167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9289" y="3545608"/>
            <a:ext cx="4329112" cy="3312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19305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EA9DF17C-DEBC-A733-2E97-E75D88F277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061" y="1864994"/>
            <a:ext cx="9837042" cy="4627881"/>
          </a:xfrm>
          <a:prstGeom prst="rect">
            <a:avLst/>
          </a:prstGeom>
        </p:spPr>
      </p:pic>
      <p:sp>
        <p:nvSpPr>
          <p:cNvPr id="3" name="액자 2">
            <a:extLst>
              <a:ext uri="{FF2B5EF4-FFF2-40B4-BE49-F238E27FC236}">
                <a16:creationId xmlns:a16="http://schemas.microsoft.com/office/drawing/2014/main" id="{14A32E00-E60D-19F0-58FE-8CC0C5FF3F2C}"/>
              </a:ext>
            </a:extLst>
          </p:cNvPr>
          <p:cNvSpPr/>
          <p:nvPr/>
        </p:nvSpPr>
        <p:spPr>
          <a:xfrm>
            <a:off x="7762258" y="2092960"/>
            <a:ext cx="2296142" cy="4241801"/>
          </a:xfrm>
          <a:prstGeom prst="frame">
            <a:avLst>
              <a:gd name="adj1" fmla="val 3083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CF8DD496-FEBB-E426-8024-847A69A3E2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/>
              <a:t>Application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136571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66207A-61A8-F1B3-F2A8-C9BBDA95E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Application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7B5563D-6937-DD1D-DF9F-123894471B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6728" y="1846641"/>
            <a:ext cx="11465272" cy="1435039"/>
          </a:xfrm>
        </p:spPr>
        <p:txBody>
          <a:bodyPr>
            <a:normAutofit/>
          </a:bodyPr>
          <a:lstStyle/>
          <a:p>
            <a:r>
              <a:rPr lang="ko-KR" altLang="en-US" sz="1900" dirty="0">
                <a:ea typeface="나눔스퀘어" panose="020B0600000101010101"/>
              </a:rPr>
              <a:t>이미지 </a:t>
            </a:r>
            <a:r>
              <a:rPr lang="ko-KR" altLang="en-US" sz="1900" dirty="0" err="1">
                <a:ea typeface="나눔스퀘어" panose="020B0600000101010101"/>
              </a:rPr>
              <a:t>캡셔닝</a:t>
            </a:r>
            <a:r>
              <a:rPr lang="ko-KR" altLang="en-US" sz="1900" dirty="0">
                <a:ea typeface="나눔스퀘어" panose="020B0600000101010101"/>
              </a:rPr>
              <a:t> </a:t>
            </a:r>
            <a:endParaRPr lang="en-US" altLang="ko-KR" sz="1900" dirty="0">
              <a:ea typeface="나눔스퀘어" panose="020B0600000101010101"/>
            </a:endParaRPr>
          </a:p>
          <a:p>
            <a:r>
              <a:rPr lang="en-US" altLang="ko-KR" sz="1900" dirty="0">
                <a:ea typeface="나눔스퀘어" panose="020B0600000101010101"/>
              </a:rPr>
              <a:t>COCO </a:t>
            </a:r>
            <a:r>
              <a:rPr lang="ko-KR" altLang="en-US" sz="1900" dirty="0">
                <a:ea typeface="나눔스퀘어" panose="020B0600000101010101"/>
              </a:rPr>
              <a:t>데이터셋</a:t>
            </a:r>
            <a:r>
              <a:rPr lang="en-US" altLang="ko-KR" sz="1900" dirty="0">
                <a:ea typeface="나눔스퀘어" panose="020B0600000101010101"/>
              </a:rPr>
              <a:t>,</a:t>
            </a:r>
            <a:r>
              <a:rPr lang="ko-KR" altLang="en-US" sz="1900" dirty="0">
                <a:ea typeface="나눔스퀘어" panose="020B0600000101010101"/>
              </a:rPr>
              <a:t> </a:t>
            </a:r>
            <a:r>
              <a:rPr lang="en-US" altLang="ko-KR" sz="1900" dirty="0">
                <a:ea typeface="나눔스퀘어" panose="020B0600000101010101"/>
              </a:rPr>
              <a:t>Flickr30k </a:t>
            </a:r>
            <a:r>
              <a:rPr lang="ko-KR" altLang="en-US" sz="1900" dirty="0">
                <a:ea typeface="나눔스퀘어" panose="020B0600000101010101"/>
              </a:rPr>
              <a:t>데이터셋 사용 가능</a:t>
            </a:r>
            <a:endParaRPr lang="en-US" altLang="ko-KR" sz="1900" dirty="0">
              <a:ea typeface="나눔스퀘어" panose="020B0600000101010101"/>
            </a:endParaRPr>
          </a:p>
          <a:p>
            <a:r>
              <a:rPr lang="ko-KR" altLang="en-US" sz="1900" dirty="0">
                <a:ea typeface="나눔스퀘어" panose="020B0600000101010101"/>
              </a:rPr>
              <a:t>모델 사례</a:t>
            </a:r>
            <a:r>
              <a:rPr lang="en-US" altLang="ko-KR" sz="1900" dirty="0">
                <a:ea typeface="나눔스퀘어" panose="020B0600000101010101"/>
              </a:rPr>
              <a:t>: Microsoft</a:t>
            </a:r>
            <a:r>
              <a:rPr lang="ko-KR" altLang="en-US" sz="1900" dirty="0">
                <a:ea typeface="나눔스퀘어" panose="020B0600000101010101"/>
              </a:rPr>
              <a:t>의 </a:t>
            </a:r>
            <a:r>
              <a:rPr lang="en-US" altLang="ko-KR" sz="1900" dirty="0">
                <a:ea typeface="나눔스퀘어" panose="020B0600000101010101"/>
              </a:rPr>
              <a:t>Caption Bot </a:t>
            </a:r>
            <a:endParaRPr lang="ko-KR" altLang="en-US" sz="1900" dirty="0">
              <a:ea typeface="나눔스퀘어" panose="020B0600000101010101"/>
            </a:endParaRPr>
          </a:p>
        </p:txBody>
      </p:sp>
      <p:pic>
        <p:nvPicPr>
          <p:cNvPr id="4098" name="Picture 2" descr="MS 새 인공지능 '캡션봇'에 박 대통령 사진 넣어보니…">
            <a:extLst>
              <a:ext uri="{FF2B5EF4-FFF2-40B4-BE49-F238E27FC236}">
                <a16:creationId xmlns:a16="http://schemas.microsoft.com/office/drawing/2014/main" id="{83A99D74-C6F8-3C03-989C-59A5784E95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7680" y="2627592"/>
            <a:ext cx="5135880" cy="3891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 descr="스크린샷, 텍스트, 나무이(가) 표시된 사진&#10;&#10;자동 생성된 설명">
            <a:extLst>
              <a:ext uri="{FF2B5EF4-FFF2-40B4-BE49-F238E27FC236}">
                <a16:creationId xmlns:a16="http://schemas.microsoft.com/office/drawing/2014/main" id="{35F9E678-EB71-966E-8A29-0B66F45489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728" y="3576321"/>
            <a:ext cx="6938705" cy="2464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7446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66207A-61A8-F1B3-F2A8-C9BBDA95E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Application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7B5563D-6937-DD1D-DF9F-123894471B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6728" y="1846641"/>
            <a:ext cx="11465272" cy="1435039"/>
          </a:xfrm>
        </p:spPr>
        <p:txBody>
          <a:bodyPr>
            <a:normAutofit/>
          </a:bodyPr>
          <a:lstStyle/>
          <a:p>
            <a:r>
              <a:rPr lang="ko-KR" altLang="en-US" sz="1900" dirty="0">
                <a:ea typeface="나눔스퀘어" panose="020B0600000101010101"/>
              </a:rPr>
              <a:t>이미지 질의응답</a:t>
            </a:r>
            <a:endParaRPr lang="en-US" altLang="ko-KR" sz="1900" dirty="0">
              <a:ea typeface="나눔스퀘어" panose="020B0600000101010101"/>
            </a:endParaRPr>
          </a:p>
          <a:p>
            <a:r>
              <a:rPr lang="en-US" altLang="ko-KR" sz="1900" dirty="0">
                <a:ea typeface="나눔스퀘어" panose="020B0600000101010101"/>
              </a:rPr>
              <a:t>VQA </a:t>
            </a:r>
            <a:r>
              <a:rPr lang="ko-KR" altLang="en-US" sz="1900" dirty="0">
                <a:ea typeface="나눔스퀘어" panose="020B0600000101010101"/>
              </a:rPr>
              <a:t>데이터셋</a:t>
            </a:r>
            <a:r>
              <a:rPr lang="en-US" altLang="ko-KR" sz="1900" dirty="0">
                <a:ea typeface="나눔스퀘어" panose="020B0600000101010101"/>
              </a:rPr>
              <a:t>,</a:t>
            </a:r>
            <a:r>
              <a:rPr lang="ko-KR" altLang="en-US" sz="1900" dirty="0">
                <a:ea typeface="나눔스퀘어" panose="020B0600000101010101"/>
              </a:rPr>
              <a:t> </a:t>
            </a:r>
            <a:r>
              <a:rPr lang="en-US" altLang="ko-KR" sz="1900" dirty="0">
                <a:ea typeface="나눔스퀘어" panose="020B0600000101010101"/>
              </a:rPr>
              <a:t>Visual Genome </a:t>
            </a:r>
            <a:r>
              <a:rPr lang="ko-KR" altLang="en-US" sz="1900" dirty="0">
                <a:ea typeface="나눔스퀘어" panose="020B0600000101010101"/>
              </a:rPr>
              <a:t>데이터셋 사용 가능</a:t>
            </a:r>
            <a:endParaRPr lang="en-US" altLang="ko-KR" sz="1900" dirty="0">
              <a:ea typeface="나눔스퀘어" panose="020B0600000101010101"/>
            </a:endParaRPr>
          </a:p>
        </p:txBody>
      </p:sp>
      <p:pic>
        <p:nvPicPr>
          <p:cNvPr id="5" name="그림 4" descr="텍스트, 스크린샷, 만화 영화, 곰이(가) 표시된 사진&#10;&#10;자동 생성된 설명">
            <a:extLst>
              <a:ext uri="{FF2B5EF4-FFF2-40B4-BE49-F238E27FC236}">
                <a16:creationId xmlns:a16="http://schemas.microsoft.com/office/drawing/2014/main" id="{A4C031C4-27EA-71C5-2B4C-07DBA49C434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3591085"/>
            <a:ext cx="6229767" cy="2618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6171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66207A-61A8-F1B3-F2A8-C9BBDA95E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Application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7B5563D-6937-DD1D-DF9F-123894471B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6728" y="1846641"/>
            <a:ext cx="11465272" cy="1435039"/>
          </a:xfrm>
        </p:spPr>
        <p:txBody>
          <a:bodyPr>
            <a:normAutofit/>
          </a:bodyPr>
          <a:lstStyle/>
          <a:p>
            <a:r>
              <a:rPr lang="ko-KR" altLang="en-US" sz="1900" dirty="0">
                <a:ea typeface="나눔스퀘어" panose="020B0600000101010101"/>
              </a:rPr>
              <a:t>비디오 캡션 생성 및 요약</a:t>
            </a:r>
            <a:endParaRPr lang="en-US" altLang="ko-KR" sz="1900" dirty="0">
              <a:ea typeface="나눔스퀘어" panose="020B0600000101010101"/>
            </a:endParaRPr>
          </a:p>
          <a:p>
            <a:r>
              <a:rPr lang="en-US" altLang="ko-KR" sz="1900" dirty="0" err="1">
                <a:ea typeface="나눔스퀘어" panose="020B0600000101010101"/>
              </a:rPr>
              <a:t>ActivityNet</a:t>
            </a:r>
            <a:r>
              <a:rPr lang="en-US" altLang="ko-KR" sz="1900" dirty="0">
                <a:ea typeface="나눔스퀘어" panose="020B0600000101010101"/>
              </a:rPr>
              <a:t> Captions </a:t>
            </a:r>
            <a:r>
              <a:rPr lang="ko-KR" altLang="en-US" sz="1900" dirty="0">
                <a:ea typeface="나눔스퀘어" panose="020B0600000101010101"/>
              </a:rPr>
              <a:t>데이터셋 사용 가능</a:t>
            </a:r>
            <a:endParaRPr lang="en-US" altLang="ko-KR" sz="1900" dirty="0">
              <a:ea typeface="나눔스퀘어" panose="020B0600000101010101"/>
            </a:endParaRPr>
          </a:p>
        </p:txBody>
      </p:sp>
      <p:pic>
        <p:nvPicPr>
          <p:cNvPr id="19458" name="Picture 2" descr="구글 제미나이(Gemini) Advanced 유튜브 영상 요약 사례">
            <a:extLst>
              <a:ext uri="{FF2B5EF4-FFF2-40B4-BE49-F238E27FC236}">
                <a16:creationId xmlns:a16="http://schemas.microsoft.com/office/drawing/2014/main" id="{05BE1D73-1AE4-D300-591D-E4289A8471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5985" y="2691430"/>
            <a:ext cx="5165775" cy="4166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YouTube">
            <a:extLst>
              <a:ext uri="{FF2B5EF4-FFF2-40B4-BE49-F238E27FC236}">
                <a16:creationId xmlns:a16="http://schemas.microsoft.com/office/drawing/2014/main" id="{E84A7E2E-671B-41B5-5F43-1BC488817F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5054" y="3576320"/>
            <a:ext cx="2320737" cy="2320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아래쪽 화살표[D] 2">
            <a:extLst>
              <a:ext uri="{FF2B5EF4-FFF2-40B4-BE49-F238E27FC236}">
                <a16:creationId xmlns:a16="http://schemas.microsoft.com/office/drawing/2014/main" id="{B7F98C37-EB77-F4E1-5582-02109FE728B8}"/>
              </a:ext>
            </a:extLst>
          </p:cNvPr>
          <p:cNvSpPr/>
          <p:nvPr/>
        </p:nvSpPr>
        <p:spPr>
          <a:xfrm rot="16200000">
            <a:off x="4946737" y="4310568"/>
            <a:ext cx="886320" cy="85224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680644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">
            <a:extLst>
              <a:ext uri="{FF2B5EF4-FFF2-40B4-BE49-F238E27FC236}">
                <a16:creationId xmlns:a16="http://schemas.microsoft.com/office/drawing/2014/main" id="{CF8DD496-FEBB-E426-8024-847A69A3E2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/>
              <a:t>Training</a:t>
            </a:r>
            <a:endParaRPr lang="ko-KR" altLang="en-US" dirty="0"/>
          </a:p>
        </p:txBody>
      </p:sp>
      <p:pic>
        <p:nvPicPr>
          <p:cNvPr id="6" name="그림 5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138EA9FD-8036-250E-8094-233738E990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01945"/>
            <a:ext cx="9923427" cy="4668521"/>
          </a:xfrm>
          <a:prstGeom prst="rect">
            <a:avLst/>
          </a:prstGeom>
        </p:spPr>
      </p:pic>
      <p:sp>
        <p:nvSpPr>
          <p:cNvPr id="8" name="액자 7">
            <a:extLst>
              <a:ext uri="{FF2B5EF4-FFF2-40B4-BE49-F238E27FC236}">
                <a16:creationId xmlns:a16="http://schemas.microsoft.com/office/drawing/2014/main" id="{2C5B4EC3-0587-EFC3-3264-5EFF9B7D1067}"/>
              </a:ext>
            </a:extLst>
          </p:cNvPr>
          <p:cNvSpPr/>
          <p:nvPr/>
        </p:nvSpPr>
        <p:spPr>
          <a:xfrm>
            <a:off x="4201147" y="2143760"/>
            <a:ext cx="3164854" cy="4071106"/>
          </a:xfrm>
          <a:prstGeom prst="frame">
            <a:avLst>
              <a:gd name="adj1" fmla="val 3083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09886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">
            <a:extLst>
              <a:ext uri="{FF2B5EF4-FFF2-40B4-BE49-F238E27FC236}">
                <a16:creationId xmlns:a16="http://schemas.microsoft.com/office/drawing/2014/main" id="{CF8DD496-FEBB-E426-8024-847A69A3E2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/>
              <a:t>Training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6E07604-F7AF-21A8-E141-653F90C52D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968" y="3073400"/>
            <a:ext cx="11148064" cy="3185160"/>
          </a:xfrm>
          <a:prstGeom prst="rect">
            <a:avLst/>
          </a:prstGeom>
        </p:spPr>
      </p:pic>
      <p:sp>
        <p:nvSpPr>
          <p:cNvPr id="2" name="내용 개체 틀 3">
            <a:extLst>
              <a:ext uri="{FF2B5EF4-FFF2-40B4-BE49-F238E27FC236}">
                <a16:creationId xmlns:a16="http://schemas.microsoft.com/office/drawing/2014/main" id="{AB89A3B3-A7EF-51E1-1E89-3423BF0744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46641"/>
            <a:ext cx="11272520" cy="1435039"/>
          </a:xfrm>
        </p:spPr>
        <p:txBody>
          <a:bodyPr>
            <a:normAutofit/>
          </a:bodyPr>
          <a:lstStyle/>
          <a:p>
            <a:r>
              <a:rPr lang="ko-KR" altLang="en-US" sz="2000" dirty="0">
                <a:ea typeface="나눔스퀘어" panose="020B0600000101010101"/>
              </a:rPr>
              <a:t>흔히 사용하는 디자인 패턴으로 아래 </a:t>
            </a:r>
            <a:r>
              <a:rPr lang="en-US" altLang="ko-KR" sz="2000" dirty="0">
                <a:ea typeface="나눔스퀘어" panose="020B0600000101010101"/>
              </a:rPr>
              <a:t>3</a:t>
            </a:r>
            <a:r>
              <a:rPr lang="ko-KR" altLang="en-US" sz="2000" dirty="0">
                <a:ea typeface="나눔스퀘어" panose="020B0600000101010101"/>
              </a:rPr>
              <a:t>가지 패턴이 있다</a:t>
            </a:r>
            <a:r>
              <a:rPr lang="en-US" altLang="ko-KR" sz="2000" dirty="0">
                <a:ea typeface="나눔스퀘어" panose="020B0600000101010101"/>
              </a:rPr>
              <a:t>.</a:t>
            </a:r>
          </a:p>
          <a:p>
            <a:r>
              <a:rPr lang="ko-KR" altLang="en-US" sz="2000" dirty="0">
                <a:ea typeface="나눔스퀘어" panose="020B0600000101010101"/>
              </a:rPr>
              <a:t>다음 시간에는 위에서 소개한 데이터를 통해</a:t>
            </a:r>
            <a:r>
              <a:rPr lang="en-US" altLang="ko-KR" sz="2000" dirty="0">
                <a:ea typeface="나눔스퀘어" panose="020B0600000101010101"/>
              </a:rPr>
              <a:t>,</a:t>
            </a:r>
            <a:r>
              <a:rPr lang="ko-KR" altLang="en-US" sz="2000" dirty="0">
                <a:ea typeface="나눔스퀘어" panose="020B0600000101010101"/>
              </a:rPr>
              <a:t> 각각의 디자인 패턴을 어떻게 학습하는지 </a:t>
            </a:r>
            <a:br>
              <a:rPr lang="en-US" altLang="ko-KR" sz="2000" dirty="0">
                <a:ea typeface="나눔스퀘어" panose="020B0600000101010101"/>
              </a:rPr>
            </a:br>
            <a:r>
              <a:rPr lang="ko-KR" altLang="en-US" sz="2000" dirty="0">
                <a:ea typeface="나눔스퀘어" panose="020B0600000101010101"/>
              </a:rPr>
              <a:t>한계는 무엇이 있는지 설명할 예정이다</a:t>
            </a:r>
            <a:r>
              <a:rPr lang="en-US" altLang="ko-KR" sz="2000" dirty="0">
                <a:ea typeface="나눔스퀘어" panose="020B0600000101010101"/>
              </a:rPr>
              <a:t>.</a:t>
            </a:r>
            <a:r>
              <a:rPr lang="ko-KR" altLang="en-US" sz="2000" dirty="0">
                <a:ea typeface="나눔스퀘어" panose="020B0600000101010101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371908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66207A-61A8-F1B3-F2A8-C9BBDA95E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요약 및 결론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7B5563D-6937-DD1D-DF9F-123894471B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6728" y="1846641"/>
            <a:ext cx="11465272" cy="486911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1900" dirty="0">
                <a:ea typeface="나눔스퀘어" panose="020B0600000101010101"/>
              </a:rPr>
              <a:t>기존 </a:t>
            </a:r>
            <a:r>
              <a:rPr lang="en" altLang="ko-KR" sz="1900" dirty="0">
                <a:ea typeface="나눔스퀘어" panose="020B0600000101010101"/>
              </a:rPr>
              <a:t>AI </a:t>
            </a:r>
            <a:r>
              <a:rPr lang="ko-KR" altLang="en-US" sz="1900" dirty="0">
                <a:ea typeface="나눔스퀘어" panose="020B0600000101010101"/>
              </a:rPr>
              <a:t>모델은 단일 </a:t>
            </a:r>
            <a:r>
              <a:rPr lang="ko-KR" altLang="en-US" sz="1900" dirty="0" err="1">
                <a:ea typeface="나눔스퀘어" panose="020B0600000101010101"/>
              </a:rPr>
              <a:t>모달리티에</a:t>
            </a:r>
            <a:r>
              <a:rPr lang="ko-KR" altLang="en-US" sz="1900" dirty="0">
                <a:ea typeface="나눔스퀘어" panose="020B0600000101010101"/>
              </a:rPr>
              <a:t> 초점을 맞추어 개발되었으나</a:t>
            </a:r>
            <a:r>
              <a:rPr lang="en-US" altLang="ko-KR" sz="1900" dirty="0">
                <a:ea typeface="나눔스퀘어" panose="020B0600000101010101"/>
              </a:rPr>
              <a:t>, </a:t>
            </a:r>
            <a:br>
              <a:rPr lang="en-US" altLang="ko-KR" sz="1900" dirty="0">
                <a:ea typeface="나눔스퀘어" panose="020B0600000101010101"/>
              </a:rPr>
            </a:br>
            <a:r>
              <a:rPr lang="ko-KR" altLang="en-US" sz="1900" dirty="0">
                <a:ea typeface="나눔스퀘어" panose="020B0600000101010101"/>
              </a:rPr>
              <a:t>실제 세계의 데이터는 다양한 형태로 존재하므로 </a:t>
            </a:r>
            <a:r>
              <a:rPr lang="ko-KR" altLang="en-US" sz="1900" dirty="0" err="1">
                <a:ea typeface="나눔스퀘어" panose="020B0600000101010101"/>
              </a:rPr>
              <a:t>멀티모달</a:t>
            </a:r>
            <a:r>
              <a:rPr lang="ko-KR" altLang="en-US" sz="1900" dirty="0">
                <a:ea typeface="나눔스퀘어" panose="020B0600000101010101"/>
              </a:rPr>
              <a:t> 학습이 필요</a:t>
            </a:r>
            <a:endParaRPr lang="en-US" altLang="ko-KR" sz="1900" dirty="0">
              <a:ea typeface="나눔스퀘어" panose="020B0600000101010101"/>
            </a:endParaRPr>
          </a:p>
          <a:p>
            <a:pPr>
              <a:lnSpc>
                <a:spcPct val="150000"/>
              </a:lnSpc>
            </a:pPr>
            <a:r>
              <a:rPr lang="ko-KR" altLang="en-US" sz="1900" dirty="0" err="1">
                <a:ea typeface="나눔스퀘어" panose="020B0600000101010101"/>
              </a:rPr>
              <a:t>멀티모달</a:t>
            </a:r>
            <a:r>
              <a:rPr lang="ko-KR" altLang="en-US" sz="1900" dirty="0">
                <a:ea typeface="나눔스퀘어" panose="020B0600000101010101"/>
              </a:rPr>
              <a:t> 학습은 여러 종류의 데이터를 통합하여 학습하는 </a:t>
            </a:r>
            <a:r>
              <a:rPr lang="en-US" altLang="ko-KR" sz="1900" dirty="0">
                <a:ea typeface="나눔스퀘어" panose="020B0600000101010101"/>
              </a:rPr>
              <a:t>AI </a:t>
            </a:r>
            <a:r>
              <a:rPr lang="ko-KR" altLang="en-US" sz="1900" dirty="0">
                <a:ea typeface="나눔스퀘어" panose="020B0600000101010101"/>
              </a:rPr>
              <a:t>기술로</a:t>
            </a:r>
            <a:r>
              <a:rPr lang="en-US" altLang="ko-KR" sz="1900" dirty="0">
                <a:ea typeface="나눔스퀘어" panose="020B0600000101010101"/>
              </a:rPr>
              <a:t>, </a:t>
            </a:r>
            <a:br>
              <a:rPr lang="en-US" altLang="ko-KR" sz="1900" dirty="0">
                <a:ea typeface="나눔스퀘어" panose="020B0600000101010101"/>
              </a:rPr>
            </a:br>
            <a:r>
              <a:rPr lang="ko-KR" altLang="en-US" sz="1900" dirty="0">
                <a:ea typeface="나눔스퀘어" panose="020B0600000101010101"/>
              </a:rPr>
              <a:t>더욱 포괄적이고 정확한 예측을 가능</a:t>
            </a:r>
            <a:endParaRPr lang="en-US" altLang="ko-KR" sz="1900" dirty="0">
              <a:ea typeface="나눔스퀘어" panose="020B0600000101010101"/>
            </a:endParaRPr>
          </a:p>
          <a:p>
            <a:pPr>
              <a:lnSpc>
                <a:spcPct val="150000"/>
              </a:lnSpc>
            </a:pPr>
            <a:r>
              <a:rPr lang="ko-KR" altLang="en-US" sz="1900" dirty="0">
                <a:ea typeface="나눔스퀘어" panose="020B0600000101010101"/>
              </a:rPr>
              <a:t>각 애플리케이션은 태스크에 적합한 데이터셋을 선택하여 활용</a:t>
            </a:r>
            <a:endParaRPr lang="en-US" altLang="ko-KR" sz="1900" dirty="0">
              <a:ea typeface="나눔스퀘어" panose="020B0600000101010101"/>
            </a:endParaRPr>
          </a:p>
          <a:p>
            <a:pPr>
              <a:lnSpc>
                <a:spcPct val="150000"/>
              </a:lnSpc>
            </a:pPr>
            <a:r>
              <a:rPr lang="ko-KR" altLang="en-US" sz="1900" dirty="0" err="1">
                <a:ea typeface="나눔스퀘어" panose="020B0600000101010101"/>
              </a:rPr>
              <a:t>멀티모달</a:t>
            </a:r>
            <a:r>
              <a:rPr lang="ko-KR" altLang="en-US" sz="1900" dirty="0">
                <a:ea typeface="나눔스퀘어" panose="020B0600000101010101"/>
              </a:rPr>
              <a:t> 학습은 실제 세계에 대한 이해 향상에 크게 기여할 것</a:t>
            </a:r>
            <a:br>
              <a:rPr lang="en-US" altLang="ko-KR" sz="1900" dirty="0">
                <a:ea typeface="나눔스퀘어" panose="020B0600000101010101"/>
              </a:rPr>
            </a:br>
            <a:endParaRPr lang="en-US" altLang="ko-KR" sz="1900" dirty="0">
              <a:ea typeface="나눔스퀘어" panose="020B0600000101010101"/>
            </a:endParaRPr>
          </a:p>
          <a:p>
            <a:pPr>
              <a:lnSpc>
                <a:spcPct val="150000"/>
              </a:lnSpc>
            </a:pPr>
            <a:endParaRPr lang="en-US" altLang="ko-KR" sz="1900" dirty="0">
              <a:ea typeface="나눔스퀘어" panose="020B0600000101010101"/>
            </a:endParaRPr>
          </a:p>
          <a:p>
            <a:pPr>
              <a:lnSpc>
                <a:spcPct val="150000"/>
              </a:lnSpc>
            </a:pPr>
            <a:endParaRPr lang="en-US" altLang="ko-KR" sz="1900" dirty="0">
              <a:ea typeface="나눔스퀘어" panose="020B0600000101010101"/>
            </a:endParaRPr>
          </a:p>
          <a:p>
            <a:pPr>
              <a:lnSpc>
                <a:spcPct val="150000"/>
              </a:lnSpc>
            </a:pPr>
            <a:endParaRPr lang="en-US" altLang="ko-KR" sz="1900" dirty="0">
              <a:ea typeface="나눔스퀘어" panose="020B0600000101010101"/>
            </a:endParaRPr>
          </a:p>
        </p:txBody>
      </p:sp>
    </p:spTree>
    <p:extLst>
      <p:ext uri="{BB962C8B-B14F-4D97-AF65-F5344CB8AC3E}">
        <p14:creationId xmlns:p14="http://schemas.microsoft.com/office/powerpoint/2010/main" val="2317374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66207A-61A8-F1B3-F2A8-C9BBDA95E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059160" cy="1325563"/>
          </a:xfrm>
        </p:spPr>
        <p:txBody>
          <a:bodyPr/>
          <a:lstStyle/>
          <a:p>
            <a:r>
              <a:rPr lang="en-US" altLang="ko-KR" dirty="0"/>
              <a:t>Background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02D869E-51E6-70AF-64A2-FB29491EFA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46641"/>
            <a:ext cx="11353800" cy="233936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ko-KR" altLang="en-US" sz="1800" dirty="0"/>
              <a:t>전통적인 </a:t>
            </a:r>
            <a:r>
              <a:rPr lang="en" altLang="ko-KR" sz="1800" dirty="0"/>
              <a:t>AI </a:t>
            </a:r>
            <a:r>
              <a:rPr lang="ko-KR" altLang="en-US" sz="1800" dirty="0"/>
              <a:t>모델은 주로 텍스트</a:t>
            </a:r>
            <a:r>
              <a:rPr lang="en-US" altLang="ko-KR" sz="1800" dirty="0"/>
              <a:t>, </a:t>
            </a:r>
            <a:r>
              <a:rPr lang="ko-KR" altLang="en-US" sz="1800" dirty="0"/>
              <a:t>이미지</a:t>
            </a:r>
            <a:r>
              <a:rPr lang="en-US" altLang="ko-KR" sz="1800" dirty="0"/>
              <a:t>, </a:t>
            </a:r>
            <a:r>
              <a:rPr lang="ko-KR" altLang="en-US" sz="1800" dirty="0"/>
              <a:t>오디오 등 단일 </a:t>
            </a:r>
            <a:r>
              <a:rPr lang="ko-KR" altLang="en-US" sz="1800" dirty="0" err="1"/>
              <a:t>모달리티</a:t>
            </a:r>
            <a:r>
              <a:rPr lang="en-US" altLang="ko-KR" sz="1800" dirty="0"/>
              <a:t>(</a:t>
            </a:r>
            <a:r>
              <a:rPr lang="ko-KR" altLang="en-US" sz="1800" dirty="0"/>
              <a:t>양식</a:t>
            </a:r>
            <a:r>
              <a:rPr lang="en-US" altLang="ko-KR" sz="1800" dirty="0"/>
              <a:t>)</a:t>
            </a:r>
            <a:r>
              <a:rPr lang="ko-KR" altLang="en-US" sz="1800" dirty="0"/>
              <a:t>의 데이터에 초점을 맞추어 개발</a:t>
            </a:r>
            <a:endParaRPr lang="en-US" altLang="ko-KR" sz="1800" dirty="0"/>
          </a:p>
          <a:p>
            <a:pPr>
              <a:lnSpc>
                <a:spcPct val="100000"/>
              </a:lnSpc>
            </a:pPr>
            <a:r>
              <a:rPr lang="ko-KR" altLang="en-US" sz="1800" dirty="0"/>
              <a:t>예를 들어</a:t>
            </a:r>
            <a:r>
              <a:rPr lang="en-US" altLang="ko-KR" sz="1800" dirty="0"/>
              <a:t>, </a:t>
            </a:r>
            <a:r>
              <a:rPr lang="ko-KR" altLang="en-US" sz="1800" dirty="0"/>
              <a:t>자연어 처리 모델은 텍스트 데이터만을</a:t>
            </a:r>
            <a:r>
              <a:rPr lang="en-US" altLang="ko-KR" sz="1800" dirty="0"/>
              <a:t>, </a:t>
            </a:r>
            <a:r>
              <a:rPr lang="ko-KR" altLang="en-US" sz="1800" dirty="0"/>
              <a:t>컴퓨터 비전 모델은 이미지 데이터만을 다루는 경향이 있음</a:t>
            </a:r>
            <a:r>
              <a:rPr lang="en-US" altLang="ko-KR" sz="1800" dirty="0"/>
              <a:t>.</a:t>
            </a:r>
          </a:p>
          <a:p>
            <a:pPr>
              <a:lnSpc>
                <a:spcPct val="100000"/>
              </a:lnSpc>
            </a:pPr>
            <a:r>
              <a:rPr lang="ko-KR" altLang="en-US" sz="1800" dirty="0"/>
              <a:t>이러한 단일 </a:t>
            </a:r>
            <a:r>
              <a:rPr lang="ko-KR" altLang="en-US" sz="1800" dirty="0" err="1"/>
              <a:t>모달리티</a:t>
            </a:r>
            <a:r>
              <a:rPr lang="ko-KR" altLang="en-US" sz="1800" dirty="0"/>
              <a:t> 중심 접근 방식은 각 데이터 유형에 특화된 모델을 만들 수 있다는 장점이 있지만</a:t>
            </a:r>
            <a:r>
              <a:rPr lang="en-US" altLang="ko-KR" sz="1800" dirty="0"/>
              <a:t>, </a:t>
            </a:r>
            <a:r>
              <a:rPr lang="ko-KR" altLang="en-US" sz="1800" dirty="0"/>
              <a:t>실제 세계의 복잡성을 충분히 반영하지 못한다는 한계가 있음</a:t>
            </a:r>
            <a:r>
              <a:rPr lang="en-US" altLang="ko-KR" sz="1800" dirty="0"/>
              <a:t>.</a:t>
            </a:r>
          </a:p>
          <a:p>
            <a:pPr>
              <a:lnSpc>
                <a:spcPct val="100000"/>
              </a:lnSpc>
            </a:pPr>
            <a:endParaRPr lang="ko-KR" altLang="en-US" sz="1800" u="sng" dirty="0"/>
          </a:p>
        </p:txBody>
      </p:sp>
      <p:sp>
        <p:nvSpPr>
          <p:cNvPr id="17" name="내용 개체 틀 3">
            <a:extLst>
              <a:ext uri="{FF2B5EF4-FFF2-40B4-BE49-F238E27FC236}">
                <a16:creationId xmlns:a16="http://schemas.microsoft.com/office/drawing/2014/main" id="{13CEB2AC-F3DF-F91F-E6C2-5BE8D29A764B}"/>
              </a:ext>
            </a:extLst>
          </p:cNvPr>
          <p:cNvSpPr txBox="1">
            <a:spLocks/>
          </p:cNvSpPr>
          <p:nvPr/>
        </p:nvSpPr>
        <p:spPr>
          <a:xfrm>
            <a:off x="838200" y="4269174"/>
            <a:ext cx="10515600" cy="66408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z="20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2E91CAD-8A4C-DC4B-9DE6-92D5A3E98C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7061" y="4610110"/>
            <a:ext cx="1472344" cy="147234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F28DFA8-8C0F-C522-159A-5E8444D0B2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7599" y="4601215"/>
            <a:ext cx="1438844" cy="1438844"/>
          </a:xfrm>
          <a:prstGeom prst="rect">
            <a:avLst/>
          </a:prstGeom>
        </p:spPr>
      </p:pic>
      <p:sp>
        <p:nvSpPr>
          <p:cNvPr id="9" name="내용 개체 틀 3">
            <a:extLst>
              <a:ext uri="{FF2B5EF4-FFF2-40B4-BE49-F238E27FC236}">
                <a16:creationId xmlns:a16="http://schemas.microsoft.com/office/drawing/2014/main" id="{94418F10-B4FC-1E35-6893-8931F54BA28D}"/>
              </a:ext>
            </a:extLst>
          </p:cNvPr>
          <p:cNvSpPr txBox="1">
            <a:spLocks/>
          </p:cNvSpPr>
          <p:nvPr/>
        </p:nvSpPr>
        <p:spPr>
          <a:xfrm>
            <a:off x="838200" y="4819967"/>
            <a:ext cx="10515600" cy="66408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z="20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CCECE13-CAA3-82F3-7C04-E0CDDC8FDE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0352" y="4601215"/>
            <a:ext cx="1679388" cy="167938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0B1BDA1-B62D-F000-F973-A69A21ED33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01099" y="4632582"/>
            <a:ext cx="1298045" cy="1298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7873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02D869E-51E6-70AF-64A2-FB29491EFA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46642"/>
            <a:ext cx="11272520" cy="1756584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ko-KR" altLang="en-US" sz="1800" dirty="0"/>
              <a:t>우리가 살고 있는 실제 세계에는 다양한 형태의 데이터가 존재</a:t>
            </a:r>
            <a:endParaRPr lang="en-US" altLang="ko-KR" sz="1800" dirty="0"/>
          </a:p>
          <a:p>
            <a:pPr>
              <a:lnSpc>
                <a:spcPct val="120000"/>
              </a:lnSpc>
            </a:pPr>
            <a:r>
              <a:rPr lang="ko-KR" altLang="en-US" sz="1800" dirty="0"/>
              <a:t>사람들은 텍스트</a:t>
            </a:r>
            <a:r>
              <a:rPr lang="en-US" altLang="ko-KR" sz="1800" dirty="0"/>
              <a:t>, </a:t>
            </a:r>
            <a:r>
              <a:rPr lang="ko-KR" altLang="en-US" sz="1800" dirty="0"/>
              <a:t>이미지</a:t>
            </a:r>
            <a:r>
              <a:rPr lang="en-US" altLang="ko-KR" sz="1800" dirty="0"/>
              <a:t>, </a:t>
            </a:r>
            <a:r>
              <a:rPr lang="ko-KR" altLang="en-US" sz="1800" dirty="0"/>
              <a:t>음성</a:t>
            </a:r>
            <a:r>
              <a:rPr lang="en-US" altLang="ko-KR" sz="1800" dirty="0"/>
              <a:t>, </a:t>
            </a:r>
            <a:r>
              <a:rPr lang="ko-KR" altLang="en-US" sz="1800" dirty="0"/>
              <a:t>동작 등 여러 가지 방식으로 정보를 주고받으며 소통</a:t>
            </a:r>
            <a:endParaRPr lang="en-US" altLang="ko-KR" sz="1800" dirty="0"/>
          </a:p>
          <a:p>
            <a:pPr>
              <a:lnSpc>
                <a:spcPct val="120000"/>
              </a:lnSpc>
            </a:pPr>
            <a:r>
              <a:rPr lang="ko-KR" altLang="en-US" sz="1800" dirty="0"/>
              <a:t>실제 세계의 데이터는 단일 </a:t>
            </a:r>
            <a:r>
              <a:rPr lang="ko-KR" altLang="en-US" sz="1800" dirty="0" err="1"/>
              <a:t>모달리티가</a:t>
            </a:r>
            <a:r>
              <a:rPr lang="ko-KR" altLang="en-US" sz="1800" dirty="0"/>
              <a:t> 아닌 </a:t>
            </a:r>
            <a:r>
              <a:rPr lang="ko-KR" altLang="en-US" sz="1800" dirty="0" err="1"/>
              <a:t>멀티모달리티의</a:t>
            </a:r>
            <a:r>
              <a:rPr lang="ko-KR" altLang="en-US" sz="1800" dirty="0"/>
              <a:t> 특성을 가지고 있음</a:t>
            </a:r>
            <a:r>
              <a:rPr lang="en-US" altLang="ko-KR" sz="1800" dirty="0"/>
              <a:t>.</a:t>
            </a:r>
            <a:endParaRPr lang="ko-KR" altLang="en-US" sz="1800" u="sng" dirty="0"/>
          </a:p>
        </p:txBody>
      </p:sp>
      <p:sp>
        <p:nvSpPr>
          <p:cNvPr id="17" name="내용 개체 틀 3">
            <a:extLst>
              <a:ext uri="{FF2B5EF4-FFF2-40B4-BE49-F238E27FC236}">
                <a16:creationId xmlns:a16="http://schemas.microsoft.com/office/drawing/2014/main" id="{13CEB2AC-F3DF-F91F-E6C2-5BE8D29A764B}"/>
              </a:ext>
            </a:extLst>
          </p:cNvPr>
          <p:cNvSpPr txBox="1">
            <a:spLocks/>
          </p:cNvSpPr>
          <p:nvPr/>
        </p:nvSpPr>
        <p:spPr>
          <a:xfrm>
            <a:off x="838200" y="4812709"/>
            <a:ext cx="10515600" cy="66408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z="2000" u="sng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043BA32-F171-510B-B354-184CE0C3BB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8989" y="3603226"/>
            <a:ext cx="6221817" cy="3083049"/>
          </a:xfrm>
          <a:prstGeom prst="rect">
            <a:avLst/>
          </a:prstGeom>
        </p:spPr>
      </p:pic>
      <p:sp>
        <p:nvSpPr>
          <p:cNvPr id="9" name="제목 1">
            <a:extLst>
              <a:ext uri="{FF2B5EF4-FFF2-40B4-BE49-F238E27FC236}">
                <a16:creationId xmlns:a16="http://schemas.microsoft.com/office/drawing/2014/main" id="{ADFB61A5-7546-D823-68F0-BFFC19C1BB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059160" cy="1325563"/>
          </a:xfrm>
        </p:spPr>
        <p:txBody>
          <a:bodyPr/>
          <a:lstStyle/>
          <a:p>
            <a:r>
              <a:rPr lang="en-US" altLang="ko-KR" dirty="0"/>
              <a:t>Background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829399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66207A-61A8-F1B3-F2A8-C9BBDA95E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9219" y="2766218"/>
            <a:ext cx="5153562" cy="1325563"/>
          </a:xfrm>
        </p:spPr>
        <p:txBody>
          <a:bodyPr/>
          <a:lstStyle/>
          <a:p>
            <a:r>
              <a:rPr lang="en-US" altLang="ko-KR" b="1" dirty="0"/>
              <a:t>So… Multi-modal!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4952053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66207A-61A8-F1B3-F2A8-C9BBDA95E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Multi-Modality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7B5563D-6937-DD1D-DF9F-123894471B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46641"/>
            <a:ext cx="11272520" cy="1435039"/>
          </a:xfrm>
        </p:spPr>
        <p:txBody>
          <a:bodyPr>
            <a:normAutofit/>
          </a:bodyPr>
          <a:lstStyle/>
          <a:p>
            <a:r>
              <a:rPr lang="ko-KR" altLang="en-US" sz="2000" dirty="0" err="1">
                <a:ea typeface="나눔스퀘어" panose="020B0600000101010101"/>
              </a:rPr>
              <a:t>모달리티</a:t>
            </a:r>
            <a:r>
              <a:rPr lang="en-US" altLang="ko-KR" sz="2000" dirty="0">
                <a:ea typeface="나눔스퀘어" panose="020B0600000101010101"/>
              </a:rPr>
              <a:t>(modality)</a:t>
            </a:r>
            <a:r>
              <a:rPr lang="ko-KR" altLang="en-US" sz="2000" dirty="0">
                <a:ea typeface="나눔스퀘어" panose="020B0600000101010101"/>
              </a:rPr>
              <a:t>는 어떤 것이 표현되거나 인식되는 방식이다</a:t>
            </a:r>
            <a:r>
              <a:rPr lang="en-US" altLang="ko-KR" sz="2000" dirty="0">
                <a:ea typeface="나눔스퀘어" panose="020B0600000101010101"/>
              </a:rPr>
              <a:t>.</a:t>
            </a:r>
            <a:r>
              <a:rPr lang="ko-KR" altLang="en-US" sz="2000" dirty="0">
                <a:ea typeface="나눔스퀘어" panose="020B0600000101010101"/>
              </a:rPr>
              <a:t> </a:t>
            </a:r>
            <a:endParaRPr lang="en-US" altLang="ko-KR" sz="2000" dirty="0">
              <a:ea typeface="나눔스퀘어" panose="020B0600000101010101"/>
            </a:endParaRPr>
          </a:p>
          <a:p>
            <a:r>
              <a:rPr lang="ko-KR" altLang="en-US" sz="2000" dirty="0" err="1">
                <a:ea typeface="나눔스퀘어" panose="020B0600000101010101"/>
              </a:rPr>
              <a:t>멀티모달을</a:t>
            </a:r>
            <a:r>
              <a:rPr lang="ko-KR" altLang="en-US" sz="2000" dirty="0">
                <a:ea typeface="나눔스퀘어" panose="020B0600000101010101"/>
              </a:rPr>
              <a:t> 통해 시각</a:t>
            </a:r>
            <a:r>
              <a:rPr lang="en-US" altLang="ko-KR" sz="2000" dirty="0">
                <a:ea typeface="나눔스퀘어" panose="020B0600000101010101"/>
              </a:rPr>
              <a:t>, </a:t>
            </a:r>
            <a:r>
              <a:rPr lang="ko-KR" altLang="en-US" sz="2000" dirty="0">
                <a:ea typeface="나눔스퀘어" panose="020B0600000101010101"/>
              </a:rPr>
              <a:t>청각</a:t>
            </a:r>
            <a:r>
              <a:rPr lang="en-US" altLang="ko-KR" sz="2000" dirty="0">
                <a:ea typeface="나눔스퀘어" panose="020B0600000101010101"/>
              </a:rPr>
              <a:t>, </a:t>
            </a:r>
            <a:r>
              <a:rPr lang="ko-KR" altLang="en-US" sz="2000" dirty="0">
                <a:ea typeface="나눔스퀘어" panose="020B0600000101010101"/>
              </a:rPr>
              <a:t>촉각 등 다양한 감각 양식의 정보를 통합하여 우리가 인식하는 것과 비슷하게 세상을 이해할 수 있다</a:t>
            </a:r>
            <a:r>
              <a:rPr lang="en-US" altLang="ko-KR" sz="2000" dirty="0">
                <a:ea typeface="나눔스퀘어" panose="020B0600000101010101"/>
              </a:rPr>
              <a:t>.</a:t>
            </a:r>
            <a:endParaRPr lang="ko-KR" altLang="en-US" sz="2000" dirty="0">
              <a:ea typeface="나눔스퀘어" panose="020B0600000101010101"/>
            </a:endParaRPr>
          </a:p>
        </p:txBody>
      </p:sp>
      <p:pic>
        <p:nvPicPr>
          <p:cNvPr id="5" name="그림 4" descr="텍스트, 스크린샷, 도표, 디자인이(가) 표시된 사진&#10;&#10;자동 생성된 설명">
            <a:extLst>
              <a:ext uri="{FF2B5EF4-FFF2-40B4-BE49-F238E27FC236}">
                <a16:creationId xmlns:a16="http://schemas.microsoft.com/office/drawing/2014/main" id="{FD5E3EE1-40DD-D9D5-E50D-599CD8CA541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88"/>
          <a:stretch/>
        </p:blipFill>
        <p:spPr>
          <a:xfrm>
            <a:off x="2080223" y="3164839"/>
            <a:ext cx="8031554" cy="3693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6656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66207A-61A8-F1B3-F2A8-C9BBDA95E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Multimodal learning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7B5563D-6937-DD1D-DF9F-123894471B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46641"/>
            <a:ext cx="11272520" cy="1435039"/>
          </a:xfrm>
        </p:spPr>
        <p:txBody>
          <a:bodyPr>
            <a:normAutofit/>
          </a:bodyPr>
          <a:lstStyle/>
          <a:p>
            <a:r>
              <a:rPr lang="ko-KR" altLang="en-US" sz="2000" dirty="0" err="1">
                <a:ea typeface="나눔스퀘어" panose="020B0600000101010101"/>
              </a:rPr>
              <a:t>멀티모달</a:t>
            </a:r>
            <a:r>
              <a:rPr lang="ko-KR" altLang="en-US" sz="2000" dirty="0">
                <a:ea typeface="나눔스퀘어" panose="020B0600000101010101"/>
              </a:rPr>
              <a:t> 학습</a:t>
            </a:r>
            <a:r>
              <a:rPr lang="en-US" altLang="ko-KR" sz="2000" dirty="0">
                <a:ea typeface="나눔스퀘어" panose="020B0600000101010101"/>
              </a:rPr>
              <a:t>(</a:t>
            </a:r>
            <a:r>
              <a:rPr lang="en" altLang="ko-KR" sz="2000" dirty="0">
                <a:ea typeface="나눔스퀘어" panose="020B0600000101010101"/>
              </a:rPr>
              <a:t>Multimodal Learning)</a:t>
            </a:r>
            <a:r>
              <a:rPr lang="ko-KR" altLang="en-US" sz="2000" dirty="0">
                <a:ea typeface="나눔스퀘어" panose="020B0600000101010101"/>
              </a:rPr>
              <a:t>은 여러 가지 다른 종류의 데이터</a:t>
            </a:r>
            <a:r>
              <a:rPr lang="en-US" altLang="ko-KR" sz="2000" dirty="0">
                <a:ea typeface="나눔스퀘어" panose="020B0600000101010101"/>
              </a:rPr>
              <a:t>(</a:t>
            </a:r>
            <a:r>
              <a:rPr lang="ko-KR" altLang="en-US" sz="2000" dirty="0">
                <a:ea typeface="나눔스퀘어" panose="020B0600000101010101"/>
              </a:rPr>
              <a:t>텍스트</a:t>
            </a:r>
            <a:r>
              <a:rPr lang="en-US" altLang="ko-KR" sz="2000" dirty="0">
                <a:ea typeface="나눔스퀘어" panose="020B0600000101010101"/>
              </a:rPr>
              <a:t>, </a:t>
            </a:r>
            <a:r>
              <a:rPr lang="ko-KR" altLang="en-US" sz="2000" dirty="0">
                <a:ea typeface="나눔스퀘어" panose="020B0600000101010101"/>
              </a:rPr>
              <a:t>이미지</a:t>
            </a:r>
            <a:r>
              <a:rPr lang="en-US" altLang="ko-KR" sz="2000" dirty="0">
                <a:ea typeface="나눔스퀘어" panose="020B0600000101010101"/>
              </a:rPr>
              <a:t>, </a:t>
            </a:r>
            <a:r>
              <a:rPr lang="ko-KR" altLang="en-US" sz="2000" dirty="0">
                <a:ea typeface="나눔스퀘어" panose="020B0600000101010101"/>
              </a:rPr>
              <a:t>오디오</a:t>
            </a:r>
            <a:r>
              <a:rPr lang="en-US" altLang="ko-KR" sz="2000" dirty="0">
                <a:ea typeface="나눔스퀘어" panose="020B0600000101010101"/>
              </a:rPr>
              <a:t>, </a:t>
            </a:r>
            <a:r>
              <a:rPr lang="ko-KR" altLang="en-US" sz="2000" dirty="0">
                <a:ea typeface="나눔스퀘어" panose="020B0600000101010101"/>
              </a:rPr>
              <a:t>비디오 등</a:t>
            </a:r>
            <a:r>
              <a:rPr lang="en-US" altLang="ko-KR" sz="2000" dirty="0">
                <a:ea typeface="나눔스퀘어" panose="020B0600000101010101"/>
              </a:rPr>
              <a:t>)</a:t>
            </a:r>
            <a:r>
              <a:rPr lang="ko-KR" altLang="en-US" sz="2000" dirty="0" err="1">
                <a:ea typeface="나눔스퀘어" panose="020B0600000101010101"/>
              </a:rPr>
              <a:t>를</a:t>
            </a:r>
            <a:r>
              <a:rPr lang="ko-KR" altLang="en-US" sz="2000" dirty="0">
                <a:ea typeface="나눔스퀘어" panose="020B0600000101010101"/>
              </a:rPr>
              <a:t> 통합하여 학습하는 기술</a:t>
            </a:r>
            <a:endParaRPr lang="en-US" altLang="ko-KR" sz="2000" dirty="0">
              <a:ea typeface="나눔스퀘어" panose="020B0600000101010101"/>
            </a:endParaRPr>
          </a:p>
          <a:p>
            <a:r>
              <a:rPr lang="ko-KR" altLang="en-US" sz="2000" dirty="0">
                <a:ea typeface="나눔스퀘어" panose="020B0600000101010101"/>
              </a:rPr>
              <a:t>각 </a:t>
            </a:r>
            <a:r>
              <a:rPr lang="ko-KR" altLang="en-US" sz="2000" dirty="0" err="1">
                <a:ea typeface="나눔스퀘어" panose="020B0600000101010101"/>
              </a:rPr>
              <a:t>모달리티에서</a:t>
            </a:r>
            <a:r>
              <a:rPr lang="ko-KR" altLang="en-US" sz="2000" dirty="0">
                <a:ea typeface="나눔스퀘어" panose="020B0600000101010101"/>
              </a:rPr>
              <a:t> 추출한 정보를 융합하여 더욱 포괄적이고 정확한 예측을 할 수 있게 해준다</a:t>
            </a:r>
            <a:r>
              <a:rPr lang="en-US" altLang="ko-KR" sz="2000" dirty="0">
                <a:ea typeface="나눔스퀘어" panose="020B0600000101010101"/>
              </a:rPr>
              <a:t>.</a:t>
            </a:r>
            <a:endParaRPr lang="ko-KR" altLang="en-US" sz="2000" dirty="0">
              <a:ea typeface="나눔스퀘어" panose="020B0600000101010101"/>
            </a:endParaRPr>
          </a:p>
        </p:txBody>
      </p:sp>
      <p:pic>
        <p:nvPicPr>
          <p:cNvPr id="7" name="그림 6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EA9DF17C-DEBC-A733-2E97-E75D88F277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4107" y="3281680"/>
            <a:ext cx="6964756" cy="3276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0085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66207A-61A8-F1B3-F2A8-C9BBDA95E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Multimodal learning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7B5563D-6937-DD1D-DF9F-123894471B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46641"/>
            <a:ext cx="11272520" cy="1435039"/>
          </a:xfrm>
        </p:spPr>
        <p:txBody>
          <a:bodyPr>
            <a:normAutofit/>
          </a:bodyPr>
          <a:lstStyle/>
          <a:p>
            <a:r>
              <a:rPr lang="ko-KR" altLang="en-US" sz="2000" dirty="0" err="1">
                <a:ea typeface="나눔스퀘어" panose="020B0600000101010101"/>
              </a:rPr>
              <a:t>멀티모달</a:t>
            </a:r>
            <a:r>
              <a:rPr lang="ko-KR" altLang="en-US" sz="2000" dirty="0">
                <a:ea typeface="나눔스퀘어" panose="020B0600000101010101"/>
              </a:rPr>
              <a:t> 학습</a:t>
            </a:r>
            <a:r>
              <a:rPr lang="en-US" altLang="ko-KR" sz="2000" dirty="0">
                <a:ea typeface="나눔스퀘어" panose="020B0600000101010101"/>
              </a:rPr>
              <a:t>(</a:t>
            </a:r>
            <a:r>
              <a:rPr lang="en" altLang="ko-KR" sz="2000" dirty="0">
                <a:ea typeface="나눔스퀘어" panose="020B0600000101010101"/>
              </a:rPr>
              <a:t>Multimodal Learning)</a:t>
            </a:r>
            <a:r>
              <a:rPr lang="ko-KR" altLang="en-US" sz="2000" dirty="0">
                <a:ea typeface="나눔스퀘어" panose="020B0600000101010101"/>
              </a:rPr>
              <a:t>은 여러 가지 다른 종류의 데이터</a:t>
            </a:r>
            <a:r>
              <a:rPr lang="en-US" altLang="ko-KR" sz="2000" dirty="0">
                <a:ea typeface="나눔스퀘어" panose="020B0600000101010101"/>
              </a:rPr>
              <a:t>(</a:t>
            </a:r>
            <a:r>
              <a:rPr lang="ko-KR" altLang="en-US" sz="2000" dirty="0">
                <a:ea typeface="나눔스퀘어" panose="020B0600000101010101"/>
              </a:rPr>
              <a:t>텍스트</a:t>
            </a:r>
            <a:r>
              <a:rPr lang="en-US" altLang="ko-KR" sz="2000" dirty="0">
                <a:ea typeface="나눔스퀘어" panose="020B0600000101010101"/>
              </a:rPr>
              <a:t>, </a:t>
            </a:r>
            <a:r>
              <a:rPr lang="ko-KR" altLang="en-US" sz="2000" dirty="0">
                <a:ea typeface="나눔스퀘어" panose="020B0600000101010101"/>
              </a:rPr>
              <a:t>이미지</a:t>
            </a:r>
            <a:r>
              <a:rPr lang="en-US" altLang="ko-KR" sz="2000" dirty="0">
                <a:ea typeface="나눔스퀘어" panose="020B0600000101010101"/>
              </a:rPr>
              <a:t>, </a:t>
            </a:r>
            <a:r>
              <a:rPr lang="ko-KR" altLang="en-US" sz="2000" dirty="0">
                <a:ea typeface="나눔스퀘어" panose="020B0600000101010101"/>
              </a:rPr>
              <a:t>오디오</a:t>
            </a:r>
            <a:r>
              <a:rPr lang="en-US" altLang="ko-KR" sz="2000" dirty="0">
                <a:ea typeface="나눔스퀘어" panose="020B0600000101010101"/>
              </a:rPr>
              <a:t>, </a:t>
            </a:r>
            <a:r>
              <a:rPr lang="ko-KR" altLang="en-US" sz="2000" dirty="0">
                <a:ea typeface="나눔스퀘어" panose="020B0600000101010101"/>
              </a:rPr>
              <a:t>비디오 등</a:t>
            </a:r>
            <a:r>
              <a:rPr lang="en-US" altLang="ko-KR" sz="2000" dirty="0">
                <a:ea typeface="나눔스퀘어" panose="020B0600000101010101"/>
              </a:rPr>
              <a:t>)</a:t>
            </a:r>
            <a:r>
              <a:rPr lang="ko-KR" altLang="en-US" sz="2000" dirty="0" err="1">
                <a:ea typeface="나눔스퀘어" panose="020B0600000101010101"/>
              </a:rPr>
              <a:t>를</a:t>
            </a:r>
            <a:r>
              <a:rPr lang="ko-KR" altLang="en-US" sz="2000" dirty="0">
                <a:ea typeface="나눔스퀘어" panose="020B0600000101010101"/>
              </a:rPr>
              <a:t> 통합하여 학습하는 기술</a:t>
            </a:r>
            <a:endParaRPr lang="en-US" altLang="ko-KR" sz="2000" dirty="0">
              <a:ea typeface="나눔스퀘어" panose="020B0600000101010101"/>
            </a:endParaRPr>
          </a:p>
          <a:p>
            <a:r>
              <a:rPr lang="ko-KR" altLang="en-US" sz="2000" dirty="0">
                <a:ea typeface="나눔스퀘어" panose="020B0600000101010101"/>
              </a:rPr>
              <a:t>각 </a:t>
            </a:r>
            <a:r>
              <a:rPr lang="ko-KR" altLang="en-US" sz="2000" dirty="0" err="1">
                <a:ea typeface="나눔스퀘어" panose="020B0600000101010101"/>
              </a:rPr>
              <a:t>모달리티에서</a:t>
            </a:r>
            <a:r>
              <a:rPr lang="ko-KR" altLang="en-US" sz="2000" dirty="0">
                <a:ea typeface="나눔스퀘어" panose="020B0600000101010101"/>
              </a:rPr>
              <a:t> 추출한 정보를 융합하여 더욱 포괄적이고 정확한 예측을 할 수 있게 해준다</a:t>
            </a:r>
            <a:r>
              <a:rPr lang="en-US" altLang="ko-KR" sz="2000" dirty="0">
                <a:ea typeface="나눔스퀘어" panose="020B0600000101010101"/>
              </a:rPr>
              <a:t>.</a:t>
            </a:r>
            <a:endParaRPr lang="ko-KR" altLang="en-US" sz="2000" dirty="0">
              <a:ea typeface="나눔스퀘어" panose="020B0600000101010101"/>
            </a:endParaRPr>
          </a:p>
        </p:txBody>
      </p:sp>
      <p:pic>
        <p:nvPicPr>
          <p:cNvPr id="7" name="그림 6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EA9DF17C-DEBC-A733-2E97-E75D88F277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4107" y="3281680"/>
            <a:ext cx="6964756" cy="3276601"/>
          </a:xfrm>
          <a:prstGeom prst="rect">
            <a:avLst/>
          </a:prstGeom>
        </p:spPr>
      </p:pic>
      <p:sp>
        <p:nvSpPr>
          <p:cNvPr id="3" name="액자 2">
            <a:extLst>
              <a:ext uri="{FF2B5EF4-FFF2-40B4-BE49-F238E27FC236}">
                <a16:creationId xmlns:a16="http://schemas.microsoft.com/office/drawing/2014/main" id="{14A32E00-E60D-19F0-58FE-8CC0C5FF3F2C}"/>
              </a:ext>
            </a:extLst>
          </p:cNvPr>
          <p:cNvSpPr/>
          <p:nvPr/>
        </p:nvSpPr>
        <p:spPr>
          <a:xfrm>
            <a:off x="2565387" y="3441186"/>
            <a:ext cx="2367280" cy="3129280"/>
          </a:xfrm>
          <a:prstGeom prst="frame">
            <a:avLst>
              <a:gd name="adj1" fmla="val 3083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63112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66207A-61A8-F1B3-F2A8-C9BBDA95E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Multimodal Data</a:t>
            </a:r>
            <a:endParaRPr lang="ko-KR" altLang="en-US" dirty="0"/>
          </a:p>
        </p:txBody>
      </p:sp>
      <p:sp>
        <p:nvSpPr>
          <p:cNvPr id="3" name="내용 개체 틀 3">
            <a:extLst>
              <a:ext uri="{FF2B5EF4-FFF2-40B4-BE49-F238E27FC236}">
                <a16:creationId xmlns:a16="http://schemas.microsoft.com/office/drawing/2014/main" id="{03F4D7FA-BFC3-A012-F520-66A54FE43407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1272520" cy="143503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" altLang="ko-KR" sz="2000" dirty="0">
                <a:ea typeface="나눔스퀘어" panose="020B0600000101010101"/>
              </a:rPr>
              <a:t>Flickr30k</a:t>
            </a:r>
          </a:p>
          <a:p>
            <a:r>
              <a:rPr lang="ko-KR" altLang="en-US" sz="2000" dirty="0">
                <a:ea typeface="나눔스퀘어" panose="020B0600000101010101"/>
              </a:rPr>
              <a:t>이미지와 캡션으로 구성된 데이터셋 </a:t>
            </a:r>
            <a:endParaRPr lang="en-US" altLang="ko-KR" sz="2000" dirty="0">
              <a:ea typeface="나눔스퀘어" panose="020B0600000101010101"/>
            </a:endParaRPr>
          </a:p>
          <a:p>
            <a:r>
              <a:rPr lang="en-US" altLang="ko-KR" sz="2000" dirty="0">
                <a:ea typeface="나눔스퀘어" panose="020B0600000101010101"/>
              </a:rPr>
              <a:t>30K</a:t>
            </a:r>
            <a:r>
              <a:rPr lang="ko-KR" altLang="en-US" sz="2000" dirty="0">
                <a:ea typeface="나눔스퀘어" panose="020B0600000101010101"/>
              </a:rPr>
              <a:t>개의 이미지와 각 이미지당 </a:t>
            </a:r>
            <a:r>
              <a:rPr lang="en-US" altLang="ko-KR" sz="2000" dirty="0">
                <a:ea typeface="나눔스퀘어" panose="020B0600000101010101"/>
              </a:rPr>
              <a:t>5</a:t>
            </a:r>
            <a:r>
              <a:rPr lang="ko-KR" altLang="en-US" sz="2000" dirty="0">
                <a:ea typeface="나눔스퀘어" panose="020B0600000101010101"/>
              </a:rPr>
              <a:t>개의 영어 캡션으로 구성 </a:t>
            </a:r>
            <a:endParaRPr lang="en-US" altLang="ko-KR" sz="2000" dirty="0">
              <a:ea typeface="나눔스퀘어" panose="020B0600000101010101"/>
            </a:endParaRPr>
          </a:p>
          <a:p>
            <a:r>
              <a:rPr lang="ko-KR" altLang="en-US" sz="2000" dirty="0">
                <a:ea typeface="나눔스퀘어" panose="020B0600000101010101"/>
              </a:rPr>
              <a:t>이미지 캡션 생성</a:t>
            </a:r>
            <a:r>
              <a:rPr lang="en-US" altLang="ko-KR" sz="2000" dirty="0">
                <a:ea typeface="나눔스퀘어" panose="020B0600000101010101"/>
              </a:rPr>
              <a:t> </a:t>
            </a:r>
            <a:r>
              <a:rPr lang="ko-KR" altLang="en-US" sz="2000" dirty="0">
                <a:ea typeface="나눔스퀘어" panose="020B0600000101010101"/>
              </a:rPr>
              <a:t>태스크에 사용</a:t>
            </a:r>
          </a:p>
        </p:txBody>
      </p:sp>
      <p:pic>
        <p:nvPicPr>
          <p:cNvPr id="7170" name="Picture 2" descr="Flickr30K Entities Dataset | Papers With Code">
            <a:extLst>
              <a:ext uri="{FF2B5EF4-FFF2-40B4-BE49-F238E27FC236}">
                <a16:creationId xmlns:a16="http://schemas.microsoft.com/office/drawing/2014/main" id="{68091723-946D-56DE-8586-79EE15ADB9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6202" y="3307080"/>
            <a:ext cx="8459595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4597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66207A-61A8-F1B3-F2A8-C9BBDA95E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Multimodal Data</a:t>
            </a:r>
            <a:endParaRPr lang="ko-KR" altLang="en-US" dirty="0"/>
          </a:p>
        </p:txBody>
      </p:sp>
      <p:sp>
        <p:nvSpPr>
          <p:cNvPr id="3" name="내용 개체 틀 3">
            <a:extLst>
              <a:ext uri="{FF2B5EF4-FFF2-40B4-BE49-F238E27FC236}">
                <a16:creationId xmlns:a16="http://schemas.microsoft.com/office/drawing/2014/main" id="{03F4D7FA-BFC3-A012-F520-66A54FE43407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1272520" cy="143503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" altLang="ko-KR" sz="2000" dirty="0">
                <a:ea typeface="나눔스퀘어" panose="020B0600000101010101"/>
              </a:rPr>
              <a:t>COCO (Common Objects in Context) </a:t>
            </a:r>
          </a:p>
          <a:p>
            <a:r>
              <a:rPr lang="ko-KR" altLang="en-US" sz="2000" dirty="0">
                <a:ea typeface="나눔스퀘어" panose="020B0600000101010101"/>
              </a:rPr>
              <a:t>이미지와 텍스트 주석으로 구성된 대규모 데이터셋 </a:t>
            </a:r>
            <a:endParaRPr lang="en-US" altLang="ko-KR" sz="2000" dirty="0">
              <a:ea typeface="나눔스퀘어" panose="020B0600000101010101"/>
            </a:endParaRPr>
          </a:p>
          <a:p>
            <a:r>
              <a:rPr lang="en-US" altLang="ko-KR" sz="2000" dirty="0">
                <a:ea typeface="나눔스퀘어" panose="020B0600000101010101"/>
              </a:rPr>
              <a:t>330K</a:t>
            </a:r>
            <a:r>
              <a:rPr lang="ko-KR" altLang="en-US" sz="2000" dirty="0">
                <a:ea typeface="나눔스퀘어" panose="020B0600000101010101"/>
              </a:rPr>
              <a:t>개 이상의 이미지로 구성 </a:t>
            </a:r>
            <a:endParaRPr lang="en-US" altLang="ko-KR" sz="2000" dirty="0">
              <a:ea typeface="나눔스퀘어" panose="020B0600000101010101"/>
            </a:endParaRPr>
          </a:p>
          <a:p>
            <a:r>
              <a:rPr lang="ko-KR" altLang="en-US" sz="2000" dirty="0">
                <a:ea typeface="나눔스퀘어" panose="020B0600000101010101"/>
              </a:rPr>
              <a:t>객체 감지</a:t>
            </a:r>
            <a:r>
              <a:rPr lang="en-US" altLang="ko-KR" sz="2000" dirty="0">
                <a:ea typeface="나눔스퀘어" panose="020B0600000101010101"/>
              </a:rPr>
              <a:t>, </a:t>
            </a:r>
            <a:r>
              <a:rPr lang="ko-KR" altLang="en-US" sz="2000" dirty="0">
                <a:ea typeface="나눔스퀘어" panose="020B0600000101010101"/>
              </a:rPr>
              <a:t>세분화</a:t>
            </a:r>
            <a:r>
              <a:rPr lang="en-US" altLang="ko-KR" sz="2000" dirty="0">
                <a:ea typeface="나눔스퀘어" panose="020B0600000101010101"/>
              </a:rPr>
              <a:t>, </a:t>
            </a:r>
            <a:r>
              <a:rPr lang="ko-KR" altLang="en-US" sz="2000" dirty="0">
                <a:ea typeface="나눔스퀘어" panose="020B0600000101010101"/>
              </a:rPr>
              <a:t>캡션 생성 등의 태스크에 널리 사용</a:t>
            </a:r>
          </a:p>
        </p:txBody>
      </p:sp>
      <p:pic>
        <p:nvPicPr>
          <p:cNvPr id="12292" name="Picture 4" descr="COCO Dataset: All You Need to Know to Get Started">
            <a:extLst>
              <a:ext uri="{FF2B5EF4-FFF2-40B4-BE49-F238E27FC236}">
                <a16:creationId xmlns:a16="http://schemas.microsoft.com/office/drawing/2014/main" id="{C104D4DF-E0B8-3388-440B-797484822F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1775" y="3125727"/>
            <a:ext cx="3804216" cy="3359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 descr="텍스트, 폰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F608AF01-7C2B-E8C1-EE4B-34F00FAAFB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6011" y="3429000"/>
            <a:ext cx="2806629" cy="3330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7376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3939</TotalTime>
  <Words>519</Words>
  <Application>Microsoft Macintosh PowerPoint</Application>
  <PresentationFormat>와이드스크린</PresentationFormat>
  <Paragraphs>68</Paragraphs>
  <Slides>19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3" baseType="lpstr">
      <vt:lpstr>나눔스퀘어</vt:lpstr>
      <vt:lpstr>맑은 고딕</vt:lpstr>
      <vt:lpstr>Arial</vt:lpstr>
      <vt:lpstr>Office 테마</vt:lpstr>
      <vt:lpstr>Multimodal Model Intro</vt:lpstr>
      <vt:lpstr>Background</vt:lpstr>
      <vt:lpstr>Background</vt:lpstr>
      <vt:lpstr>So… Multi-modal!</vt:lpstr>
      <vt:lpstr>Multi-Modality</vt:lpstr>
      <vt:lpstr>Multimodal learning</vt:lpstr>
      <vt:lpstr>Multimodal learning</vt:lpstr>
      <vt:lpstr>Multimodal Data</vt:lpstr>
      <vt:lpstr>Multimodal Data</vt:lpstr>
      <vt:lpstr>Multimodal Data</vt:lpstr>
      <vt:lpstr>Multimodal Data</vt:lpstr>
      <vt:lpstr>Multimodal Data</vt:lpstr>
      <vt:lpstr>Application</vt:lpstr>
      <vt:lpstr>Application</vt:lpstr>
      <vt:lpstr>Application</vt:lpstr>
      <vt:lpstr>Application</vt:lpstr>
      <vt:lpstr>Training</vt:lpstr>
      <vt:lpstr>Training</vt:lpstr>
      <vt:lpstr>요약 및 결론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Comprehensive Survey of AI-Generated Content (AIGC):  A History of Generative AI from GAN to ChatGPT</dc:title>
  <dc:creator>정현우</dc:creator>
  <cp:lastModifiedBy>현우 정</cp:lastModifiedBy>
  <cp:revision>41</cp:revision>
  <dcterms:created xsi:type="dcterms:W3CDTF">2023-09-18T08:00:50Z</dcterms:created>
  <dcterms:modified xsi:type="dcterms:W3CDTF">2024-04-14T11:55:19Z</dcterms:modified>
</cp:coreProperties>
</file>